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Lst>
  <p:sldSz cy="10058400" cx="77724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2448">
          <p15:clr>
            <a:srgbClr val="A4A3A4"/>
          </p15:clr>
        </p15:guide>
        <p15:guide id="2" pos="288">
          <p15:clr>
            <a:srgbClr val="9AA0A6"/>
          </p15:clr>
        </p15:guide>
        <p15:guide id="3" pos="4608">
          <p15:clr>
            <a:srgbClr val="9AA0A6"/>
          </p15:clr>
        </p15:guide>
        <p15:guide id="4" orient="horz" pos="311">
          <p15:clr>
            <a:srgbClr val="9AA0A6"/>
          </p15:clr>
        </p15:guide>
        <p15:guide id="5" orient="horz" pos="6048">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448"/>
        <p:guide pos="288"/>
        <p:guide pos="4608"/>
        <p:guide pos="311" orient="horz"/>
        <p:guide pos="6048" orient="horz"/>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1d509e088a6_0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1d509e088a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1d509e088a6_0_24: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1d509e088a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1.png"/><Relationship Id="rId7"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8.jpg"/><Relationship Id="rId4" Type="http://schemas.openxmlformats.org/officeDocument/2006/relationships/image" Target="../media/image9.jpg"/><Relationship Id="rId5" Type="http://schemas.openxmlformats.org/officeDocument/2006/relationships/image" Target="../media/image7.jpg"/><Relationship Id="rId6" Type="http://schemas.openxmlformats.org/officeDocument/2006/relationships/image" Target="../media/image6.jpg"/><Relationship Id="rId7"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mt="80000"/>
          </a:blip>
          <a:stretch>
            <a:fillRect/>
          </a:stretch>
        </p:blipFill>
        <p:spPr>
          <a:xfrm>
            <a:off x="3886200" y="7312507"/>
            <a:ext cx="3429000" cy="2283714"/>
          </a:xfrm>
          <a:prstGeom prst="rect">
            <a:avLst/>
          </a:prstGeom>
          <a:noFill/>
          <a:ln cap="flat" cmpd="sng" w="9525">
            <a:solidFill>
              <a:schemeClr val="dk2"/>
            </a:solidFill>
            <a:prstDash val="solid"/>
            <a:round/>
            <a:headEnd len="sm" w="sm" type="none"/>
            <a:tailEnd len="sm" w="sm" type="none"/>
          </a:ln>
        </p:spPr>
      </p:pic>
      <p:pic>
        <p:nvPicPr>
          <p:cNvPr id="55" name="Google Shape;55;p13"/>
          <p:cNvPicPr preferRelativeResize="0"/>
          <p:nvPr/>
        </p:nvPicPr>
        <p:blipFill>
          <a:blip r:embed="rId4">
            <a:alphaModFix amt="60000"/>
          </a:blip>
          <a:stretch>
            <a:fillRect/>
          </a:stretch>
        </p:blipFill>
        <p:spPr>
          <a:xfrm>
            <a:off x="457200" y="7312503"/>
            <a:ext cx="3429000" cy="2283722"/>
          </a:xfrm>
          <a:prstGeom prst="rect">
            <a:avLst/>
          </a:prstGeom>
          <a:noFill/>
          <a:ln cap="flat" cmpd="sng" w="9525">
            <a:solidFill>
              <a:schemeClr val="dk2"/>
            </a:solidFill>
            <a:prstDash val="solid"/>
            <a:round/>
            <a:headEnd len="sm" w="sm" type="none"/>
            <a:tailEnd len="sm" w="sm" type="none"/>
          </a:ln>
        </p:spPr>
      </p:pic>
      <p:pic>
        <p:nvPicPr>
          <p:cNvPr id="56" name="Google Shape;56;p13"/>
          <p:cNvPicPr preferRelativeResize="0"/>
          <p:nvPr/>
        </p:nvPicPr>
        <p:blipFill>
          <a:blip r:embed="rId5">
            <a:alphaModFix amt="40000"/>
          </a:blip>
          <a:stretch>
            <a:fillRect/>
          </a:stretch>
        </p:blipFill>
        <p:spPr>
          <a:xfrm>
            <a:off x="3886200" y="5026128"/>
            <a:ext cx="3429000" cy="2283721"/>
          </a:xfrm>
          <a:prstGeom prst="rect">
            <a:avLst/>
          </a:prstGeom>
          <a:noFill/>
          <a:ln cap="flat" cmpd="sng" w="9525">
            <a:solidFill>
              <a:schemeClr val="dk2"/>
            </a:solidFill>
            <a:prstDash val="solid"/>
            <a:round/>
            <a:headEnd len="sm" w="sm" type="none"/>
            <a:tailEnd len="sm" w="sm" type="none"/>
          </a:ln>
        </p:spPr>
      </p:pic>
      <p:pic>
        <p:nvPicPr>
          <p:cNvPr id="57" name="Google Shape;57;p13"/>
          <p:cNvPicPr preferRelativeResize="0"/>
          <p:nvPr/>
        </p:nvPicPr>
        <p:blipFill>
          <a:blip r:embed="rId6">
            <a:alphaModFix amt="20000"/>
          </a:blip>
          <a:stretch>
            <a:fillRect/>
          </a:stretch>
        </p:blipFill>
        <p:spPr>
          <a:xfrm>
            <a:off x="457200" y="5026128"/>
            <a:ext cx="3429000" cy="2283721"/>
          </a:xfrm>
          <a:prstGeom prst="rect">
            <a:avLst/>
          </a:prstGeom>
          <a:noFill/>
          <a:ln cap="flat" cmpd="sng" w="9525">
            <a:solidFill>
              <a:schemeClr val="dk2"/>
            </a:solidFill>
            <a:prstDash val="solid"/>
            <a:round/>
            <a:headEnd len="sm" w="sm" type="none"/>
            <a:tailEnd len="sm" w="sm" type="none"/>
          </a:ln>
        </p:spPr>
      </p:pic>
      <p:sp>
        <p:nvSpPr>
          <p:cNvPr id="58" name="Google Shape;58;p13"/>
          <p:cNvSpPr txBox="1"/>
          <p:nvPr/>
        </p:nvSpPr>
        <p:spPr>
          <a:xfrm>
            <a:off x="457200" y="5026125"/>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1. A very thin layer of lights first</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lang="en" sz="1000">
                <a:solidFill>
                  <a:schemeClr val="dk1"/>
                </a:solidFill>
                <a:latin typeface="Open Sans"/>
                <a:ea typeface="Open Sans"/>
                <a:cs typeface="Open Sans"/>
                <a:sym typeface="Open Sans"/>
              </a:rPr>
              <a:t>ਪਹਿਲਾਂ ਲਾਈਟਾਂ ਦੀ ਇੱਕ ਬਹੁਤ ਹੀ ਪਤਲੀ ਪਰਤ</a:t>
            </a:r>
            <a:endParaRPr sz="1000">
              <a:solidFill>
                <a:schemeClr val="dk1"/>
              </a:solidFill>
              <a:latin typeface="Open Sans"/>
              <a:ea typeface="Open Sans"/>
              <a:cs typeface="Open Sans"/>
              <a:sym typeface="Open Sans"/>
            </a:endParaRPr>
          </a:p>
        </p:txBody>
      </p:sp>
      <p:sp>
        <p:nvSpPr>
          <p:cNvPr id="59" name="Google Shape;59;p13"/>
          <p:cNvSpPr txBox="1"/>
          <p:nvPr/>
        </p:nvSpPr>
        <p:spPr>
          <a:xfrm>
            <a:off x="3886200" y="5026125"/>
            <a:ext cx="3429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2. Let it dry, then add light greys</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lang="en" sz="1000">
                <a:solidFill>
                  <a:schemeClr val="dk1"/>
                </a:solidFill>
                <a:latin typeface="Open Sans"/>
                <a:ea typeface="Open Sans"/>
                <a:cs typeface="Open Sans"/>
                <a:sym typeface="Open Sans"/>
              </a:rPr>
              <a:t>ਇਸਨੂੰ ਸੁੱਕਣ ਦਿਓ, ਫਿਰ ਹਲਕੇ ਸਲੇਟੀ ਪਾਓ</a:t>
            </a:r>
            <a:endParaRPr sz="1000">
              <a:solidFill>
                <a:schemeClr val="dk1"/>
              </a:solidFill>
              <a:latin typeface="Open Sans"/>
              <a:ea typeface="Open Sans"/>
              <a:cs typeface="Open Sans"/>
              <a:sym typeface="Open Sans"/>
            </a:endParaRPr>
          </a:p>
        </p:txBody>
      </p:sp>
      <p:sp>
        <p:nvSpPr>
          <p:cNvPr id="60" name="Google Shape;60;p13"/>
          <p:cNvSpPr txBox="1"/>
          <p:nvPr/>
        </p:nvSpPr>
        <p:spPr>
          <a:xfrm>
            <a:off x="457200" y="7312500"/>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3. Let that dry, then add dark greys</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lang="en" sz="1000">
                <a:solidFill>
                  <a:schemeClr val="dk1"/>
                </a:solidFill>
                <a:latin typeface="Open Sans"/>
                <a:ea typeface="Open Sans"/>
                <a:cs typeface="Open Sans"/>
                <a:sym typeface="Open Sans"/>
              </a:rPr>
              <a:t>ਇਸ ਨੂੰ ਸੁੱਕਣ ਦਿਓ, ਫਿਰ ਗੂੜ੍ਹੇ ਸਲੇਟੀ ਪਾਓ</a:t>
            </a:r>
            <a:endParaRPr sz="1000">
              <a:solidFill>
                <a:schemeClr val="dk1"/>
              </a:solidFill>
              <a:latin typeface="Open Sans"/>
              <a:ea typeface="Open Sans"/>
              <a:cs typeface="Open Sans"/>
              <a:sym typeface="Open Sans"/>
            </a:endParaRPr>
          </a:p>
        </p:txBody>
      </p:sp>
      <p:sp>
        <p:nvSpPr>
          <p:cNvPr id="61" name="Google Shape;61;p13"/>
          <p:cNvSpPr txBox="1"/>
          <p:nvPr/>
        </p:nvSpPr>
        <p:spPr>
          <a:xfrm>
            <a:off x="3886200" y="7312500"/>
            <a:ext cx="3429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latin typeface="Open Sans"/>
                <a:ea typeface="Open Sans"/>
                <a:cs typeface="Open Sans"/>
                <a:sym typeface="Open Sans"/>
              </a:rPr>
              <a:t>4. Then add the darkest greys</a:t>
            </a:r>
            <a:endParaRPr b="1" sz="1000">
              <a:latin typeface="Open Sans"/>
              <a:ea typeface="Open Sans"/>
              <a:cs typeface="Open Sans"/>
              <a:sym typeface="Open Sans"/>
            </a:endParaRPr>
          </a:p>
          <a:p>
            <a:pPr indent="0" lvl="0" marL="0" rtl="0" algn="l">
              <a:spcBef>
                <a:spcPts val="0"/>
              </a:spcBef>
              <a:spcAft>
                <a:spcPts val="0"/>
              </a:spcAft>
              <a:buNone/>
            </a:pPr>
            <a:r>
              <a:rPr lang="en" sz="1000">
                <a:latin typeface="Open Sans"/>
                <a:ea typeface="Open Sans"/>
                <a:cs typeface="Open Sans"/>
                <a:sym typeface="Open Sans"/>
              </a:rPr>
              <a:t>ਫਿਰ ਸਭ ਤੋਂ ਗੂੜ੍ਹੇ ਸਲੇਟੀ ਸ਼ਾਮਲ ਕਰੋ</a:t>
            </a:r>
            <a:endParaRPr sz="1000">
              <a:latin typeface="Open Sans"/>
              <a:ea typeface="Open Sans"/>
              <a:cs typeface="Open Sans"/>
              <a:sym typeface="Open Sans"/>
            </a:endParaRPr>
          </a:p>
        </p:txBody>
      </p:sp>
      <p:pic>
        <p:nvPicPr>
          <p:cNvPr id="62" name="Google Shape;62;p13"/>
          <p:cNvPicPr preferRelativeResize="0"/>
          <p:nvPr/>
        </p:nvPicPr>
        <p:blipFill>
          <a:blip r:embed="rId7">
            <a:alphaModFix/>
          </a:blip>
          <a:stretch>
            <a:fillRect/>
          </a:stretch>
        </p:blipFill>
        <p:spPr>
          <a:xfrm>
            <a:off x="3886204" y="2221860"/>
            <a:ext cx="3429000" cy="2283713"/>
          </a:xfrm>
          <a:prstGeom prst="rect">
            <a:avLst/>
          </a:prstGeom>
          <a:noFill/>
          <a:ln>
            <a:noFill/>
          </a:ln>
        </p:spPr>
      </p:pic>
      <p:sp>
        <p:nvSpPr>
          <p:cNvPr id="63" name="Google Shape;63;p13"/>
          <p:cNvSpPr txBox="1"/>
          <p:nvPr/>
        </p:nvSpPr>
        <p:spPr>
          <a:xfrm>
            <a:off x="3886200" y="2219163"/>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Reference image</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lang="en" sz="1000">
                <a:solidFill>
                  <a:schemeClr val="dk1"/>
                </a:solidFill>
                <a:latin typeface="Open Sans"/>
                <a:ea typeface="Open Sans"/>
                <a:cs typeface="Open Sans"/>
                <a:sym typeface="Open Sans"/>
              </a:rPr>
              <a:t>ਹਵਾਲਾ ਚਿੱਤਰ</a:t>
            </a:r>
            <a:endParaRPr sz="1000">
              <a:solidFill>
                <a:schemeClr val="dk1"/>
              </a:solidFill>
              <a:latin typeface="Open Sans"/>
              <a:ea typeface="Open Sans"/>
              <a:cs typeface="Open Sans"/>
              <a:sym typeface="Open Sans"/>
            </a:endParaRPr>
          </a:p>
        </p:txBody>
      </p:sp>
      <p:pic>
        <p:nvPicPr>
          <p:cNvPr id="64" name="Google Shape;64;p13"/>
          <p:cNvPicPr preferRelativeResize="0"/>
          <p:nvPr/>
        </p:nvPicPr>
        <p:blipFill>
          <a:blip r:embed="rId7">
            <a:alphaModFix amt="8000"/>
          </a:blip>
          <a:stretch>
            <a:fillRect/>
          </a:stretch>
        </p:blipFill>
        <p:spPr>
          <a:xfrm>
            <a:off x="457204" y="2220510"/>
            <a:ext cx="3429000" cy="2283713"/>
          </a:xfrm>
          <a:prstGeom prst="rect">
            <a:avLst/>
          </a:prstGeom>
          <a:noFill/>
          <a:ln cap="flat" cmpd="sng" w="9525">
            <a:solidFill>
              <a:schemeClr val="dk2"/>
            </a:solidFill>
            <a:prstDash val="solid"/>
            <a:round/>
            <a:headEnd len="sm" w="sm" type="none"/>
            <a:tailEnd len="sm" w="sm" type="none"/>
          </a:ln>
        </p:spPr>
      </p:pic>
      <p:sp>
        <p:nvSpPr>
          <p:cNvPr id="65" name="Google Shape;65;p13"/>
          <p:cNvSpPr txBox="1"/>
          <p:nvPr/>
        </p:nvSpPr>
        <p:spPr>
          <a:xfrm>
            <a:off x="457200" y="2219175"/>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rgbClr val="D9D9D9"/>
                </a:solidFill>
                <a:latin typeface="Open Sans"/>
                <a:ea typeface="Open Sans"/>
                <a:cs typeface="Open Sans"/>
                <a:sym typeface="Open Sans"/>
              </a:rPr>
              <a:t>Paint here</a:t>
            </a:r>
            <a:endParaRPr b="1" sz="1000">
              <a:solidFill>
                <a:srgbClr val="D9D9D9"/>
              </a:solidFill>
              <a:latin typeface="Open Sans"/>
              <a:ea typeface="Open Sans"/>
              <a:cs typeface="Open Sans"/>
              <a:sym typeface="Open Sans"/>
            </a:endParaRPr>
          </a:p>
          <a:p>
            <a:pPr indent="0" lvl="0" marL="0" rtl="0" algn="l">
              <a:spcBef>
                <a:spcPts val="0"/>
              </a:spcBef>
              <a:spcAft>
                <a:spcPts val="0"/>
              </a:spcAft>
              <a:buNone/>
            </a:pPr>
            <a:r>
              <a:rPr lang="en" sz="1000">
                <a:solidFill>
                  <a:srgbClr val="D9D9D9"/>
                </a:solidFill>
                <a:latin typeface="Open Sans"/>
                <a:ea typeface="Open Sans"/>
                <a:cs typeface="Open Sans"/>
                <a:sym typeface="Open Sans"/>
              </a:rPr>
              <a:t>ਇੱਥੇ ਪੇਂਟ ਕਰੋ</a:t>
            </a:r>
            <a:endParaRPr sz="1000">
              <a:solidFill>
                <a:srgbClr val="D9D9D9"/>
              </a:solidFill>
            </a:endParaRPr>
          </a:p>
        </p:txBody>
      </p:sp>
      <p:sp>
        <p:nvSpPr>
          <p:cNvPr id="66" name="Google Shape;66;p13"/>
          <p:cNvSpPr txBox="1"/>
          <p:nvPr/>
        </p:nvSpPr>
        <p:spPr>
          <a:xfrm>
            <a:off x="457200" y="311225"/>
            <a:ext cx="6858000" cy="174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500">
                <a:latin typeface="Open Sans"/>
                <a:ea typeface="Open Sans"/>
                <a:cs typeface="Open Sans"/>
                <a:sym typeface="Open Sans"/>
              </a:rPr>
              <a:t>Watercolour painting basics - </a:t>
            </a:r>
            <a:r>
              <a:rPr b="1" lang="en" sz="1500">
                <a:latin typeface="Open Sans"/>
                <a:ea typeface="Open Sans"/>
                <a:cs typeface="Open Sans"/>
                <a:sym typeface="Open Sans"/>
              </a:rPr>
              <a:t>Apple</a:t>
            </a:r>
            <a:endParaRPr sz="1500">
              <a:latin typeface="Open Sans"/>
              <a:ea typeface="Open Sans"/>
              <a:cs typeface="Open Sans"/>
              <a:sym typeface="Open Sans"/>
            </a:endParaRPr>
          </a:p>
          <a:p>
            <a:pPr indent="0" lvl="0" marL="0" rtl="0" algn="l">
              <a:spcBef>
                <a:spcPts val="0"/>
              </a:spcBef>
              <a:spcAft>
                <a:spcPts val="0"/>
              </a:spcAft>
              <a:buNone/>
            </a:pPr>
            <a:r>
              <a:rPr lang="en" sz="1300">
                <a:latin typeface="Open Sans"/>
                <a:ea typeface="Open Sans"/>
                <a:cs typeface="Open Sans"/>
                <a:sym typeface="Open Sans"/>
              </a:rPr>
              <a:t>ਵਾਟਰ ਕਲਰ ਪੇਂਟਿੰਗ ਬੁਨਿਆਦ - ਐਪਲ</a:t>
            </a:r>
            <a:endParaRPr sz="1300">
              <a:latin typeface="Open Sans"/>
              <a:ea typeface="Open Sans"/>
              <a:cs typeface="Open Sans"/>
              <a:sym typeface="Open Sans"/>
            </a:endParaRPr>
          </a:p>
          <a:p>
            <a:pPr indent="0" lvl="0" marL="0" rtl="0" algn="l">
              <a:spcBef>
                <a:spcPts val="0"/>
              </a:spcBef>
              <a:spcAft>
                <a:spcPts val="0"/>
              </a:spcAft>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Watercolour works best when you paint from light to dark. This is the opposite of drawing. This worksheet is to help you see the different shapes of light and dark in objects. If this is your first time, simply use thin layers of the same colour. Otherwise, try going from a warm colour, like light orange, to a cool colour, like dark purple.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ਜਦੋਂ ਤੁਸੀਂ ਰੌਸ਼ਨੀ ਤੋਂ ਹਨੇਰੇ ਤੱਕ ਪੇਂਟ ਕਰਦੇ ਹੋ ਤਾਂ ਵਾਟਰ ਕਲਰ ਸਭ ਤੋਂ ਵਧੀਆ ਕੰਮ ਕਰਦਾ ਹੈ ਇਹ ਡਰਾਇੰਗ ਦੇ ਉਲਟ ਹੈ। ਇਹ ਵਰਕਸ਼ੀਟ ਤੁਹਾਨੂੰ ਵਸਤੂਆਂ ਵਿੱਚ ਰੌਸ਼ਨੀ ਅਤੇ ਹਨੇਰੇ ਦੀਆਂ ਵੱਖ-ਵੱਖ ਆਕਾਰਾਂ ਨੂੰ ਦੇਖਣ ਵਿੱਚ ਮਦਦ ਕਰਨ ਲਈ ਹੈ। ਜੇ ਇਹ ਤੁਹਾਡੀ ਪਹਿਲੀ ਵਾਰ ਹੈ, ਤਾਂ ਬਸ ਉਸੇ ਰੰਗ ਦੀਆਂ ਪਤਲੀਆਂ ਪਰਤਾਂ ਦੀ ਵਰਤੋਂ ਕਰੋ। ਨਹੀਂ ਤਾਂ, ਹਲਕੇ ਸੰਤਰੀ ਵਰਗੇ ਗਰਮ ਰੰਗ ਤੋਂ, ਗੂੜ੍ਹੇ ਜਾਮਨੀ ਵਰਗੇ ਠੰਡੇ ਰੰਗ 'ਤੇ ਜਾਣ ਦੀ ਕੋਸ਼ਿਸ਼ ਕਰੋ।</a:t>
            </a:r>
            <a:endParaRPr sz="1000">
              <a:solidFill>
                <a:schemeClr val="dk1"/>
              </a:solidFill>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pic>
        <p:nvPicPr>
          <p:cNvPr id="71" name="Google Shape;71;p14"/>
          <p:cNvPicPr preferRelativeResize="0"/>
          <p:nvPr/>
        </p:nvPicPr>
        <p:blipFill>
          <a:blip r:embed="rId3">
            <a:alphaModFix amt="80000"/>
          </a:blip>
          <a:stretch>
            <a:fillRect/>
          </a:stretch>
        </p:blipFill>
        <p:spPr>
          <a:xfrm>
            <a:off x="3886213" y="7309850"/>
            <a:ext cx="3429000" cy="2416437"/>
          </a:xfrm>
          <a:prstGeom prst="rect">
            <a:avLst/>
          </a:prstGeom>
          <a:noFill/>
          <a:ln cap="flat" cmpd="sng" w="9525">
            <a:solidFill>
              <a:schemeClr val="dk2"/>
            </a:solidFill>
            <a:prstDash val="solid"/>
            <a:round/>
            <a:headEnd len="sm" w="sm" type="none"/>
            <a:tailEnd len="sm" w="sm" type="none"/>
          </a:ln>
        </p:spPr>
      </p:pic>
      <p:pic>
        <p:nvPicPr>
          <p:cNvPr id="72" name="Google Shape;72;p14"/>
          <p:cNvPicPr preferRelativeResize="0"/>
          <p:nvPr/>
        </p:nvPicPr>
        <p:blipFill>
          <a:blip r:embed="rId4">
            <a:alphaModFix amt="60000"/>
          </a:blip>
          <a:stretch>
            <a:fillRect/>
          </a:stretch>
        </p:blipFill>
        <p:spPr>
          <a:xfrm>
            <a:off x="457200" y="7309850"/>
            <a:ext cx="3429000" cy="2416437"/>
          </a:xfrm>
          <a:prstGeom prst="rect">
            <a:avLst/>
          </a:prstGeom>
          <a:noFill/>
          <a:ln cap="flat" cmpd="sng" w="9525">
            <a:solidFill>
              <a:schemeClr val="dk2"/>
            </a:solidFill>
            <a:prstDash val="solid"/>
            <a:round/>
            <a:headEnd len="sm" w="sm" type="none"/>
            <a:tailEnd len="sm" w="sm" type="none"/>
          </a:ln>
        </p:spPr>
      </p:pic>
      <p:pic>
        <p:nvPicPr>
          <p:cNvPr id="73" name="Google Shape;73;p14"/>
          <p:cNvPicPr preferRelativeResize="0"/>
          <p:nvPr/>
        </p:nvPicPr>
        <p:blipFill>
          <a:blip r:embed="rId5">
            <a:alphaModFix amt="40000"/>
          </a:blip>
          <a:stretch>
            <a:fillRect/>
          </a:stretch>
        </p:blipFill>
        <p:spPr>
          <a:xfrm>
            <a:off x="3886213" y="4893425"/>
            <a:ext cx="3429000" cy="2416437"/>
          </a:xfrm>
          <a:prstGeom prst="rect">
            <a:avLst/>
          </a:prstGeom>
          <a:noFill/>
          <a:ln cap="flat" cmpd="sng" w="9525">
            <a:solidFill>
              <a:schemeClr val="dk2"/>
            </a:solidFill>
            <a:prstDash val="solid"/>
            <a:round/>
            <a:headEnd len="sm" w="sm" type="none"/>
            <a:tailEnd len="sm" w="sm" type="none"/>
          </a:ln>
        </p:spPr>
      </p:pic>
      <p:pic>
        <p:nvPicPr>
          <p:cNvPr id="74" name="Google Shape;74;p14"/>
          <p:cNvPicPr preferRelativeResize="0"/>
          <p:nvPr/>
        </p:nvPicPr>
        <p:blipFill>
          <a:blip r:embed="rId6">
            <a:alphaModFix amt="20000"/>
          </a:blip>
          <a:stretch>
            <a:fillRect/>
          </a:stretch>
        </p:blipFill>
        <p:spPr>
          <a:xfrm>
            <a:off x="457200" y="4893425"/>
            <a:ext cx="3429000" cy="2416437"/>
          </a:xfrm>
          <a:prstGeom prst="rect">
            <a:avLst/>
          </a:prstGeom>
          <a:noFill/>
          <a:ln cap="flat" cmpd="sng" w="9525">
            <a:solidFill>
              <a:schemeClr val="dk2"/>
            </a:solidFill>
            <a:prstDash val="solid"/>
            <a:round/>
            <a:headEnd len="sm" w="sm" type="none"/>
            <a:tailEnd len="sm" w="sm" type="none"/>
          </a:ln>
        </p:spPr>
      </p:pic>
      <p:sp>
        <p:nvSpPr>
          <p:cNvPr id="75" name="Google Shape;75;p14"/>
          <p:cNvSpPr txBox="1"/>
          <p:nvPr/>
        </p:nvSpPr>
        <p:spPr>
          <a:xfrm>
            <a:off x="457200" y="311225"/>
            <a:ext cx="6858000" cy="174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500">
                <a:latin typeface="Open Sans"/>
                <a:ea typeface="Open Sans"/>
                <a:cs typeface="Open Sans"/>
                <a:sym typeface="Open Sans"/>
              </a:rPr>
              <a:t>Watercolour painting basics - </a:t>
            </a:r>
            <a:r>
              <a:rPr b="1" lang="en" sz="1500">
                <a:latin typeface="Open Sans"/>
                <a:ea typeface="Open Sans"/>
                <a:cs typeface="Open Sans"/>
                <a:sym typeface="Open Sans"/>
              </a:rPr>
              <a:t>Orange</a:t>
            </a:r>
            <a:endParaRPr sz="1500">
              <a:latin typeface="Open Sans"/>
              <a:ea typeface="Open Sans"/>
              <a:cs typeface="Open Sans"/>
              <a:sym typeface="Open Sans"/>
            </a:endParaRPr>
          </a:p>
          <a:p>
            <a:pPr indent="0" lvl="0" marL="0" rtl="0" algn="l">
              <a:spcBef>
                <a:spcPts val="0"/>
              </a:spcBef>
              <a:spcAft>
                <a:spcPts val="0"/>
              </a:spcAft>
              <a:buNone/>
            </a:pPr>
            <a:r>
              <a:rPr lang="en" sz="1300">
                <a:latin typeface="Open Sans"/>
                <a:ea typeface="Open Sans"/>
                <a:cs typeface="Open Sans"/>
                <a:sym typeface="Open Sans"/>
              </a:rPr>
              <a:t>ਵਾਟਰ ਕਲਰ ਪੇਂਟਿੰਗ ਬੁਨਿਆਦ - ਸੰਤਰੀ</a:t>
            </a:r>
            <a:endParaRPr sz="1300">
              <a:latin typeface="Open Sans"/>
              <a:ea typeface="Open Sans"/>
              <a:cs typeface="Open Sans"/>
              <a:sym typeface="Open Sans"/>
            </a:endParaRPr>
          </a:p>
          <a:p>
            <a:pPr indent="0" lvl="0" marL="0" rtl="0" algn="l">
              <a:spcBef>
                <a:spcPts val="0"/>
              </a:spcBef>
              <a:spcAft>
                <a:spcPts val="0"/>
              </a:spcAft>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Watercolour works best when you paint from light to dark. This is the opposite of drawing. This worksheet is to help you see the different shapes of light and dark in objects.If this is your first time, simply use thin layers of the same colour. Otherwise, try going from a warm colour, like light orange, to a cool colour, like dark purple.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ਜਦੋਂ ਤੁਸੀਂ ਰੌਸ਼ਨੀ ਤੋਂ ਹਨੇਰੇ ਤੱਕ ਪੇਂਟ ਕਰਦੇ ਹੋ ਤਾਂ ਵਾਟਰ ਕਲਰ ਸਭ ਤੋਂ ਵਧੀਆ ਕੰਮ ਕਰਦਾ ਹੈ ਇਹ ਡਰਾਇੰਗ ਦੇ ਉਲਟ ਹੈ। ਇਹ ਵਰਕਸ਼ੀਟ ਵਸਤੂਆਂ ਵਿੱਚ ਰੌਸ਼ਨੀ ਅਤੇ ਹਨੇਰੇ ਦੇ ਵੱਖੋ-ਵੱਖਰੇ ਆਕਾਰਾਂ ਨੂੰ ਦੇਖਣ ਵਿੱਚ ਤੁਹਾਡੀ ਮਦਦ ਕਰਨ ਲਈ ਹੈ। ਜੇਕਰ ਇਹ ਤੁਹਾਡੀ ਪਹਿਲੀ ਵਾਰ ਹੈ, ਤਾਂ ਬਸ ਇੱਕੋ ਰੰਗ ਦੀਆਂ ਪਤਲੀਆਂ ਪਰਤਾਂ ਦੀ ਵਰਤੋਂ ਕਰੋ। ਨਹੀਂ ਤਾਂ, ਹਲਕੇ ਸੰਤਰੀ ਵਰਗੇ ਗਰਮ ਰੰਗ ਤੋਂ, ਗੂੜ੍ਹੇ ਜਾਮਨੀ ਵਰਗੇ ਠੰਡੇ ਰੰਗ 'ਤੇ ਜਾਣ ਦੀ ਕੋਸ਼ਿਸ਼ ਕਰੋ।</a:t>
            </a:r>
            <a:endParaRPr sz="1000">
              <a:solidFill>
                <a:schemeClr val="dk1"/>
              </a:solidFill>
              <a:latin typeface="Open Sans"/>
              <a:ea typeface="Open Sans"/>
              <a:cs typeface="Open Sans"/>
              <a:sym typeface="Open Sans"/>
            </a:endParaRPr>
          </a:p>
        </p:txBody>
      </p:sp>
      <p:sp>
        <p:nvSpPr>
          <p:cNvPr id="76" name="Google Shape;76;p14"/>
          <p:cNvSpPr txBox="1"/>
          <p:nvPr/>
        </p:nvSpPr>
        <p:spPr>
          <a:xfrm>
            <a:off x="886225" y="6943200"/>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1. A very thin layer of lights first</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lang="en" sz="1000">
                <a:solidFill>
                  <a:schemeClr val="dk1"/>
                </a:solidFill>
                <a:latin typeface="Open Sans"/>
                <a:ea typeface="Open Sans"/>
                <a:cs typeface="Open Sans"/>
                <a:sym typeface="Open Sans"/>
              </a:rPr>
              <a:t>ਪਹਿਲਾਂ ਲਾਈਟਾਂ ਦੀ ਇੱਕ ਬਹੁਤ ਹੀ ਪਤਲੀ ਪਰਤ</a:t>
            </a:r>
            <a:endParaRPr sz="1000">
              <a:solidFill>
                <a:schemeClr val="dk1"/>
              </a:solidFill>
              <a:latin typeface="Open Sans"/>
              <a:ea typeface="Open Sans"/>
              <a:cs typeface="Open Sans"/>
              <a:sym typeface="Open Sans"/>
            </a:endParaRPr>
          </a:p>
        </p:txBody>
      </p:sp>
      <p:sp>
        <p:nvSpPr>
          <p:cNvPr id="77" name="Google Shape;77;p14"/>
          <p:cNvSpPr txBox="1"/>
          <p:nvPr/>
        </p:nvSpPr>
        <p:spPr>
          <a:xfrm>
            <a:off x="3886213" y="6943188"/>
            <a:ext cx="3429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2. Let it dry, then add light greys</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lang="en" sz="1000">
                <a:solidFill>
                  <a:schemeClr val="dk1"/>
                </a:solidFill>
                <a:latin typeface="Open Sans"/>
                <a:ea typeface="Open Sans"/>
                <a:cs typeface="Open Sans"/>
                <a:sym typeface="Open Sans"/>
              </a:rPr>
              <a:t>ਇਸਨੂੰ ਸੁੱਕਣ ਦਿਓ, ਫਿਰ ਹਲਕੇ ਸਲੇਟੀ ਪਾਓ</a:t>
            </a:r>
            <a:endParaRPr sz="1000">
              <a:solidFill>
                <a:schemeClr val="dk1"/>
              </a:solidFill>
              <a:latin typeface="Open Sans"/>
              <a:ea typeface="Open Sans"/>
              <a:cs typeface="Open Sans"/>
              <a:sym typeface="Open Sans"/>
            </a:endParaRPr>
          </a:p>
        </p:txBody>
      </p:sp>
      <p:pic>
        <p:nvPicPr>
          <p:cNvPr id="78" name="Google Shape;78;p14"/>
          <p:cNvPicPr preferRelativeResize="0"/>
          <p:nvPr/>
        </p:nvPicPr>
        <p:blipFill>
          <a:blip r:embed="rId7">
            <a:alphaModFix/>
          </a:blip>
          <a:stretch>
            <a:fillRect/>
          </a:stretch>
        </p:blipFill>
        <p:spPr>
          <a:xfrm>
            <a:off x="3886200" y="2219175"/>
            <a:ext cx="3429000" cy="2416437"/>
          </a:xfrm>
          <a:prstGeom prst="rect">
            <a:avLst/>
          </a:prstGeom>
          <a:noFill/>
          <a:ln>
            <a:noFill/>
          </a:ln>
        </p:spPr>
      </p:pic>
      <p:sp>
        <p:nvSpPr>
          <p:cNvPr id="79" name="Google Shape;79;p14"/>
          <p:cNvSpPr txBox="1"/>
          <p:nvPr/>
        </p:nvSpPr>
        <p:spPr>
          <a:xfrm>
            <a:off x="4057825" y="4266300"/>
            <a:ext cx="32574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Reference image</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lang="en" sz="1000">
                <a:solidFill>
                  <a:schemeClr val="dk1"/>
                </a:solidFill>
                <a:latin typeface="Open Sans"/>
                <a:ea typeface="Open Sans"/>
                <a:cs typeface="Open Sans"/>
                <a:sym typeface="Open Sans"/>
              </a:rPr>
              <a:t>ਹਵਾਲਾ ਚਿੱਤਰ</a:t>
            </a:r>
            <a:endParaRPr sz="1000">
              <a:solidFill>
                <a:schemeClr val="dk1"/>
              </a:solidFill>
              <a:latin typeface="Open Sans"/>
              <a:ea typeface="Open Sans"/>
              <a:cs typeface="Open Sans"/>
              <a:sym typeface="Open Sans"/>
            </a:endParaRPr>
          </a:p>
        </p:txBody>
      </p:sp>
      <p:pic>
        <p:nvPicPr>
          <p:cNvPr id="80" name="Google Shape;80;p14"/>
          <p:cNvPicPr preferRelativeResize="0"/>
          <p:nvPr/>
        </p:nvPicPr>
        <p:blipFill>
          <a:blip r:embed="rId7">
            <a:alphaModFix amt="10000"/>
          </a:blip>
          <a:stretch>
            <a:fillRect/>
          </a:stretch>
        </p:blipFill>
        <p:spPr>
          <a:xfrm>
            <a:off x="457200" y="2219163"/>
            <a:ext cx="3429000" cy="2416437"/>
          </a:xfrm>
          <a:prstGeom prst="rect">
            <a:avLst/>
          </a:prstGeom>
          <a:noFill/>
          <a:ln cap="flat" cmpd="sng" w="9525">
            <a:solidFill>
              <a:schemeClr val="dk2"/>
            </a:solidFill>
            <a:prstDash val="solid"/>
            <a:round/>
            <a:headEnd len="sm" w="sm" type="none"/>
            <a:tailEnd len="sm" w="sm" type="none"/>
          </a:ln>
        </p:spPr>
      </p:pic>
      <p:sp>
        <p:nvSpPr>
          <p:cNvPr id="81" name="Google Shape;81;p14"/>
          <p:cNvSpPr txBox="1"/>
          <p:nvPr/>
        </p:nvSpPr>
        <p:spPr>
          <a:xfrm>
            <a:off x="886200" y="4266300"/>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rgbClr val="D9D9D9"/>
                </a:solidFill>
                <a:latin typeface="Open Sans"/>
                <a:ea typeface="Open Sans"/>
                <a:cs typeface="Open Sans"/>
                <a:sym typeface="Open Sans"/>
              </a:rPr>
              <a:t>Paint here</a:t>
            </a:r>
            <a:endParaRPr b="1" sz="1000">
              <a:solidFill>
                <a:srgbClr val="D9D9D9"/>
              </a:solidFill>
              <a:latin typeface="Open Sans"/>
              <a:ea typeface="Open Sans"/>
              <a:cs typeface="Open Sans"/>
              <a:sym typeface="Open Sans"/>
            </a:endParaRPr>
          </a:p>
          <a:p>
            <a:pPr indent="0" lvl="0" marL="0" rtl="0" algn="r">
              <a:spcBef>
                <a:spcPts val="0"/>
              </a:spcBef>
              <a:spcAft>
                <a:spcPts val="0"/>
              </a:spcAft>
              <a:buNone/>
            </a:pPr>
            <a:r>
              <a:rPr lang="en" sz="1000">
                <a:solidFill>
                  <a:srgbClr val="D9D9D9"/>
                </a:solidFill>
                <a:latin typeface="Open Sans"/>
                <a:ea typeface="Open Sans"/>
                <a:cs typeface="Open Sans"/>
                <a:sym typeface="Open Sans"/>
              </a:rPr>
              <a:t>ਇੱਥੇ ਪੇਂਟ ਕਰੋ</a:t>
            </a:r>
            <a:endParaRPr sz="1000">
              <a:solidFill>
                <a:srgbClr val="D9D9D9"/>
              </a:solidFill>
              <a:latin typeface="Open Sans"/>
              <a:ea typeface="Open Sans"/>
              <a:cs typeface="Open Sans"/>
              <a:sym typeface="Open Sans"/>
            </a:endParaRPr>
          </a:p>
        </p:txBody>
      </p:sp>
      <p:sp>
        <p:nvSpPr>
          <p:cNvPr id="82" name="Google Shape;82;p14"/>
          <p:cNvSpPr txBox="1"/>
          <p:nvPr/>
        </p:nvSpPr>
        <p:spPr>
          <a:xfrm>
            <a:off x="886225" y="9356975"/>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3. Let that dry, then add dark greys</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lang="en" sz="1000">
                <a:solidFill>
                  <a:schemeClr val="dk1"/>
                </a:solidFill>
                <a:latin typeface="Open Sans"/>
                <a:ea typeface="Open Sans"/>
                <a:cs typeface="Open Sans"/>
                <a:sym typeface="Open Sans"/>
              </a:rPr>
              <a:t>ਇਸ ਨੂੰ ਸੁੱਕਣ ਦਿਓ, ਫਿਰ ਗੂੜ੍ਹੇ ਸਲੇਟੀ ਪਾਓ</a:t>
            </a:r>
            <a:endParaRPr sz="1000">
              <a:solidFill>
                <a:schemeClr val="dk1"/>
              </a:solidFill>
              <a:latin typeface="Open Sans"/>
              <a:ea typeface="Open Sans"/>
              <a:cs typeface="Open Sans"/>
              <a:sym typeface="Open Sans"/>
            </a:endParaRPr>
          </a:p>
        </p:txBody>
      </p:sp>
      <p:sp>
        <p:nvSpPr>
          <p:cNvPr id="83" name="Google Shape;83;p14"/>
          <p:cNvSpPr txBox="1"/>
          <p:nvPr/>
        </p:nvSpPr>
        <p:spPr>
          <a:xfrm>
            <a:off x="3886225" y="9356975"/>
            <a:ext cx="3429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latin typeface="Open Sans"/>
                <a:ea typeface="Open Sans"/>
                <a:cs typeface="Open Sans"/>
                <a:sym typeface="Open Sans"/>
              </a:rPr>
              <a:t>4. Then add the darkest greys</a:t>
            </a:r>
            <a:endParaRPr b="1" sz="1000">
              <a:latin typeface="Open Sans"/>
              <a:ea typeface="Open Sans"/>
              <a:cs typeface="Open Sans"/>
              <a:sym typeface="Open Sans"/>
            </a:endParaRPr>
          </a:p>
          <a:p>
            <a:pPr indent="0" lvl="0" marL="0" rtl="0" algn="r">
              <a:spcBef>
                <a:spcPts val="0"/>
              </a:spcBef>
              <a:spcAft>
                <a:spcPts val="0"/>
              </a:spcAft>
              <a:buNone/>
            </a:pPr>
            <a:r>
              <a:rPr lang="en" sz="1000">
                <a:latin typeface="Open Sans"/>
                <a:ea typeface="Open Sans"/>
                <a:cs typeface="Open Sans"/>
                <a:sym typeface="Open Sans"/>
              </a:rPr>
              <a:t>ਫਿਰ ਸਭ ਤੋਂ ਗੂੜ੍ਹੇ ਸਲੇਟੀ ਸ਼ਾਮਲ ਕਰੋ</a:t>
            </a:r>
            <a:endParaRPr sz="1000">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